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8" r:id="rId2"/>
    <p:sldId id="259" r:id="rId3"/>
    <p:sldId id="266" r:id="rId4"/>
    <p:sldId id="262" r:id="rId5"/>
    <p:sldId id="263" r:id="rId6"/>
    <p:sldId id="264" r:id="rId7"/>
    <p:sldId id="268" r:id="rId8"/>
    <p:sldId id="265" r:id="rId9"/>
    <p:sldId id="267" r:id="rId10"/>
    <p:sldId id="269" r:id="rId11"/>
    <p:sldId id="261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631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84" y="5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6F081-8781-4431-8FD4-2CF608CD7C47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E42EF-B2A2-4428-A098-E6934E284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9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CA47C-B7FD-4BE9-B0E6-81BA758D95F2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16F0-385D-4F6E-BE54-A09D410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2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solidFill>
                  <a:schemeClr val="tx2"/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4136-D290-48F3-A182-4C46BEB5146B}" type="datetime1">
              <a:rPr lang="en-US" smtClean="0"/>
              <a:t>11/21/19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D44C-38B1-4D0F-9006-D5774F331095}" type="datetime1">
              <a:rPr lang="en-US" smtClean="0"/>
              <a:t>11/21/19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518A-FD4F-4358-B95B-9DB5A17160FB}" type="datetime1">
              <a:rPr lang="en-US" smtClean="0"/>
              <a:t>11/21/19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A9F4F-03AD-4497-A65D-076601BD41D2}" type="datetime1">
              <a:rPr lang="en-US" smtClean="0"/>
              <a:t>11/21/19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F3AC-A781-43AA-8BD5-B12F49168B94}" type="datetime1">
              <a:rPr lang="en-US" smtClean="0"/>
              <a:t>11/21/19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A41-C91B-43FF-9881-F5DA9878418F}" type="datetime1">
              <a:rPr lang="en-US" smtClean="0"/>
              <a:t>11/21/19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AA76-41EE-4C13-950E-E611B8B8FC52}" type="datetime1">
              <a:rPr lang="en-US" smtClean="0"/>
              <a:t>11/21/19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A26-E7BC-4498-97E4-87AF12377CA9}" type="datetime1">
              <a:rPr lang="en-US" smtClean="0"/>
              <a:t>11/21/19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A4171-1117-4486-993C-35A7470D8847}" type="datetime1">
              <a:rPr lang="en-US" smtClean="0"/>
              <a:t>11/21/19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CB8-1563-4663-81DB-74EB416C19BE}" type="datetime1">
              <a:rPr lang="en-US" smtClean="0"/>
              <a:t>11/21/19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0C6724CE-2468-448B-87C1-A92EDD78369B}" type="datetime1">
              <a:rPr lang="en-US" smtClean="0"/>
              <a:t>11/21/19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r>
              <a:rPr lang="en-US" dirty="0"/>
              <a:t>Add a footer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CD11720-76E7-46E6-B0AA-057287C42052}" type="datetime1">
              <a:rPr lang="en-US" smtClean="0"/>
              <a:t>11/21/19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5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ot-me.org/" TargetMode="External"/><Relationship Id="rId3" Type="http://schemas.openxmlformats.org/officeDocument/2006/relationships/hyperlink" Target="https://www.newbiecontest.org/" TargetMode="External"/><Relationship Id="rId7" Type="http://schemas.openxmlformats.org/officeDocument/2006/relationships/hyperlink" Target="https://crackmes.one/" TargetMode="External"/><Relationship Id="rId2" Type="http://schemas.openxmlformats.org/officeDocument/2006/relationships/hyperlink" Target="https://www.wechall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wnable.kr/" TargetMode="External"/><Relationship Id="rId5" Type="http://schemas.openxmlformats.org/officeDocument/2006/relationships/hyperlink" Target="https://www.zenk-security.com/" TargetMode="External"/><Relationship Id="rId4" Type="http://schemas.openxmlformats.org/officeDocument/2006/relationships/hyperlink" Target="https://overthewire.org/wargames/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tf365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sdehal/awesome-ctf/" TargetMode="External"/><Relationship Id="rId2" Type="http://schemas.openxmlformats.org/officeDocument/2006/relationships/hyperlink" Target="https://axcheron.github.io/training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Challenges, Wargames &amp; CTFs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L'apprentissage par la pratique</a:t>
            </a:r>
          </a:p>
        </p:txBody>
      </p:sp>
    </p:spTree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BB8D-CA6A-FA41-BAF8-5EE3305E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2064"/>
            <a:ext cx="10363200" cy="914400"/>
          </a:xfrm>
        </p:spPr>
        <p:txBody>
          <a:bodyPr/>
          <a:lstStyle/>
          <a:p>
            <a:pPr algn="ctr"/>
            <a:r>
              <a:rPr lang="fr-FR" dirty="0"/>
              <a:t>DEMO</a:t>
            </a:r>
          </a:p>
        </p:txBody>
      </p:sp>
      <p:pic>
        <p:nvPicPr>
          <p:cNvPr id="4" name="Picture 3" descr="A picture containing sport, person, outdoor, water&#10;&#10;Description automatically generated">
            <a:extLst>
              <a:ext uri="{FF2B5EF4-FFF2-40B4-BE49-F238E27FC236}">
                <a16:creationId xmlns:a16="http://schemas.microsoft.com/office/drawing/2014/main" id="{E52D3B22-0B3A-6644-91C2-25CBF4961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37" y="2095577"/>
            <a:ext cx="6472925" cy="26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8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00FB-E7B9-264D-ADC7-CC20FD66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506EF-162A-CE45-A014-2E513B806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https://www.wechall.net</a:t>
            </a:r>
            <a:endParaRPr lang="fr-FR" dirty="0"/>
          </a:p>
          <a:p>
            <a:r>
              <a:rPr lang="fr-FR" dirty="0">
                <a:hlinkClick r:id="rId3"/>
              </a:rPr>
              <a:t>https://www.newbiecontest.org</a:t>
            </a:r>
            <a:endParaRPr lang="fr-FR" dirty="0"/>
          </a:p>
          <a:p>
            <a:r>
              <a:rPr lang="fr-FR" dirty="0">
                <a:hlinkClick r:id="rId4"/>
              </a:rPr>
              <a:t>https://overthewire.org/wargames/</a:t>
            </a:r>
            <a:endParaRPr lang="fr-FR" dirty="0"/>
          </a:p>
          <a:p>
            <a:r>
              <a:rPr lang="fr-FR" dirty="0">
                <a:hlinkClick r:id="rId5"/>
              </a:rPr>
              <a:t>https://www.zenk-security.com</a:t>
            </a:r>
            <a:endParaRPr lang="fr-FR" dirty="0"/>
          </a:p>
          <a:p>
            <a:r>
              <a:rPr lang="fr-FR" dirty="0">
                <a:hlinkClick r:id="rId6"/>
              </a:rPr>
              <a:t>http://pwnable.kr</a:t>
            </a:r>
            <a:endParaRPr lang="fr-FR" dirty="0"/>
          </a:p>
          <a:p>
            <a:r>
              <a:rPr lang="fr-FR" dirty="0">
                <a:hlinkClick r:id="rId7"/>
              </a:rPr>
              <a:t>https://crackmes.one/</a:t>
            </a:r>
            <a:r>
              <a:rPr lang="fr-FR" dirty="0"/>
              <a:t> </a:t>
            </a:r>
          </a:p>
          <a:p>
            <a:r>
              <a:rPr lang="fr-FR" dirty="0">
                <a:hlinkClick r:id="rId8"/>
              </a:rPr>
              <a:t>https://www.root-me.org</a:t>
            </a:r>
            <a:endParaRPr lang="fr-FR" dirty="0"/>
          </a:p>
          <a:p>
            <a:endParaRPr lang="fr-FR" dirty="0"/>
          </a:p>
        </p:txBody>
      </p:sp>
      <p:pic>
        <p:nvPicPr>
          <p:cNvPr id="2052" name="Picture 4" descr="Résultats de recherche d'images pour « book ext:png »">
            <a:extLst>
              <a:ext uri="{FF2B5EF4-FFF2-40B4-BE49-F238E27FC236}">
                <a16:creationId xmlns:a16="http://schemas.microsoft.com/office/drawing/2014/main" id="{3D741F34-9650-F540-9B1E-D50403DD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445" y="4383786"/>
            <a:ext cx="297295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D7448-F053-6840-819D-2BA2796C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39854-0BE7-1D40-BEAF-A601C5391287}"/>
              </a:ext>
            </a:extLst>
          </p:cNvPr>
          <p:cNvSpPr txBox="1"/>
          <p:nvPr/>
        </p:nvSpPr>
        <p:spPr>
          <a:xfrm>
            <a:off x="1219200" y="2644170"/>
            <a:ext cx="3914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MERCI !</a:t>
            </a:r>
          </a:p>
          <a:p>
            <a:endParaRPr lang="fr-FR" sz="3200" dirty="0"/>
          </a:p>
          <a:p>
            <a:r>
              <a:rPr lang="en-US" sz="3200" dirty="0"/>
              <a:t>@</a:t>
            </a:r>
            <a:r>
              <a:rPr lang="en-US" sz="3200" dirty="0" err="1"/>
              <a:t>axcheron</a:t>
            </a:r>
            <a:endParaRPr lang="en-US" sz="3200" dirty="0"/>
          </a:p>
        </p:txBody>
      </p:sp>
      <p:pic>
        <p:nvPicPr>
          <p:cNvPr id="3074" name="Picture 2" descr="Résultats de recherche d'images pour « question ext:png »">
            <a:extLst>
              <a:ext uri="{FF2B5EF4-FFF2-40B4-BE49-F238E27FC236}">
                <a16:creationId xmlns:a16="http://schemas.microsoft.com/office/drawing/2014/main" id="{F91BF874-B02C-694A-8ABF-87461060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1426464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DB900B-D823-5148-9176-3D886297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28" y="3682639"/>
            <a:ext cx="495383" cy="495383"/>
          </a:xfrm>
          <a:prstGeom prst="rect">
            <a:avLst/>
          </a:prstGeom>
        </p:spPr>
      </p:pic>
      <p:pic>
        <p:nvPicPr>
          <p:cNvPr id="6" name="Picture 2" descr="Image result for github logo ext:png&quot;">
            <a:extLst>
              <a:ext uri="{FF2B5EF4-FFF2-40B4-BE49-F238E27FC236}">
                <a16:creationId xmlns:a16="http://schemas.microsoft.com/office/drawing/2014/main" id="{61D88231-65AE-4B40-9F01-E26BB0950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11" y="3653221"/>
            <a:ext cx="622852" cy="5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7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whois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9200" y="1783560"/>
            <a:ext cx="5340626" cy="4572000"/>
          </a:xfrm>
        </p:spPr>
        <p:txBody>
          <a:bodyPr/>
          <a:lstStyle/>
          <a:p>
            <a:r>
              <a:rPr lang="en-US" sz="2400" b="1" dirty="0"/>
              <a:t>Alexandre CHÉRON</a:t>
            </a:r>
          </a:p>
          <a:p>
            <a:pPr lvl="0"/>
            <a:endParaRPr lang="en-US" sz="2400" dirty="0"/>
          </a:p>
          <a:p>
            <a:r>
              <a:rPr lang="en-US" sz="2400" dirty="0"/>
              <a:t>Digital Forensics Analyst</a:t>
            </a:r>
          </a:p>
          <a:p>
            <a:pPr lvl="0"/>
            <a:r>
              <a:rPr lang="en-US" sz="2400" dirty="0" err="1"/>
              <a:t>Pentester</a:t>
            </a:r>
            <a:endParaRPr lang="en-US" sz="2400" dirty="0"/>
          </a:p>
          <a:p>
            <a:pPr lvl="0"/>
            <a:r>
              <a:rPr lang="en-US" sz="2400" dirty="0"/>
              <a:t>(wannabe) Developer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@</a:t>
            </a:r>
            <a:r>
              <a:rPr lang="en-US" sz="2400" dirty="0" err="1"/>
              <a:t>axcheron</a:t>
            </a:r>
            <a:endParaRPr lang="en-US" sz="2400" dirty="0"/>
          </a:p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93CDD-843C-564A-A05F-AEE8EA300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96" y="1783560"/>
            <a:ext cx="4910504" cy="3213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B9B6F4-353F-1646-906E-A2082EC8DF32}"/>
              </a:ext>
            </a:extLst>
          </p:cNvPr>
          <p:cNvSpPr txBox="1"/>
          <p:nvPr/>
        </p:nvSpPr>
        <p:spPr>
          <a:xfrm>
            <a:off x="6671896" y="5004268"/>
            <a:ext cx="395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*Photo non </a:t>
            </a:r>
            <a:r>
              <a:rPr lang="en-CA" sz="1400" dirty="0" err="1"/>
              <a:t>contractuelle</a:t>
            </a:r>
            <a:r>
              <a:rPr lang="en-CA" sz="1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EA50F-C68C-164B-B443-0F82CC36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130" y="4508885"/>
            <a:ext cx="495383" cy="495383"/>
          </a:xfrm>
          <a:prstGeom prst="rect">
            <a:avLst/>
          </a:prstGeom>
        </p:spPr>
      </p:pic>
      <p:pic>
        <p:nvPicPr>
          <p:cNvPr id="1026" name="Picture 2" descr="Image result for github logo ext:png&quot;">
            <a:extLst>
              <a:ext uri="{FF2B5EF4-FFF2-40B4-BE49-F238E27FC236}">
                <a16:creationId xmlns:a16="http://schemas.microsoft.com/office/drawing/2014/main" id="{808FC34B-FB0A-524D-8AB2-C7DE68C14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13" y="4479467"/>
            <a:ext cx="622852" cy="5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3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420E-C62C-754C-B2FD-32642A0B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Wargame vs. CTF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AA2-0469-094B-91BC-6EBB73A5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« Wargames » sont permanents</a:t>
            </a:r>
          </a:p>
          <a:p>
            <a:pPr lvl="1"/>
            <a:r>
              <a:rPr lang="fr-FR" dirty="0"/>
              <a:t>Nombreux sur Internet</a:t>
            </a:r>
          </a:p>
          <a:p>
            <a:pPr lvl="1"/>
            <a:r>
              <a:rPr lang="fr-FR" dirty="0"/>
              <a:t>Individuel</a:t>
            </a:r>
          </a:p>
          <a:p>
            <a:pPr lvl="1"/>
            <a:r>
              <a:rPr lang="fr-FR" dirty="0"/>
              <a:t>Pas de limite de temps</a:t>
            </a:r>
          </a:p>
          <a:p>
            <a:pPr lvl="1"/>
            <a:endParaRPr lang="fr-FR" dirty="0"/>
          </a:p>
          <a:p>
            <a:r>
              <a:rPr lang="fr-FR" dirty="0"/>
              <a:t>Les « CTF » sont temporaires </a:t>
            </a:r>
          </a:p>
          <a:p>
            <a:pPr lvl="1"/>
            <a:r>
              <a:rPr lang="fr-FR" dirty="0"/>
              <a:t>Durant un évènement</a:t>
            </a:r>
          </a:p>
          <a:p>
            <a:pPr lvl="1"/>
            <a:r>
              <a:rPr lang="fr-FR" dirty="0"/>
              <a:t>Généralement en équipe</a:t>
            </a:r>
          </a:p>
        </p:txBody>
      </p:sp>
      <p:pic>
        <p:nvPicPr>
          <p:cNvPr id="1026" name="Picture 2" descr="Résultats de recherche d'images pour « ext:png wargames movie »">
            <a:extLst>
              <a:ext uri="{FF2B5EF4-FFF2-40B4-BE49-F238E27FC236}">
                <a16:creationId xmlns:a16="http://schemas.microsoft.com/office/drawing/2014/main" id="{8AC9C8B5-D913-484B-A092-626DCA4BA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88" y="4901695"/>
            <a:ext cx="3224212" cy="12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689E-F4A7-6E40-8B89-2051EED3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/>
          <a:p>
            <a:r>
              <a:rPr lang="fr-FR" dirty="0"/>
              <a:t>Capture The Flag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059C2-3AC8-B943-905B-7165B47F4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Capture The Flag</a:t>
            </a:r>
          </a:p>
          <a:p>
            <a:pPr lvl="1"/>
            <a:r>
              <a:rPr lang="fr-FR" sz="2400" dirty="0"/>
              <a:t>Bataille de « </a:t>
            </a:r>
            <a:r>
              <a:rPr lang="fr-FR" sz="2400" dirty="0" err="1"/>
              <a:t>skill</a:t>
            </a:r>
            <a:r>
              <a:rPr lang="fr-FR" sz="2400" dirty="0"/>
              <a:t> » en équipe</a:t>
            </a:r>
          </a:p>
          <a:p>
            <a:pPr lvl="1"/>
            <a:r>
              <a:rPr lang="fr-FR" sz="2400" dirty="0"/>
              <a:t>Composé d’une variété de challenges</a:t>
            </a:r>
          </a:p>
          <a:p>
            <a:pPr lvl="1"/>
            <a:r>
              <a:rPr lang="fr-FR" sz="2400" dirty="0"/>
              <a:t>L’objectif est d’obtenir des « flags » </a:t>
            </a:r>
          </a:p>
          <a:p>
            <a:endParaRPr lang="fr-FR" sz="2800" dirty="0"/>
          </a:p>
          <a:p>
            <a:r>
              <a:rPr lang="fr-FR" sz="2800" dirty="0"/>
              <a:t>Le « flag » ou drapeau</a:t>
            </a:r>
          </a:p>
          <a:p>
            <a:pPr lvl="1"/>
            <a:r>
              <a:rPr lang="fr-FR" sz="2400" dirty="0"/>
              <a:t>Généralement une chaine de caractères aléatoire</a:t>
            </a:r>
          </a:p>
          <a:p>
            <a:pPr lvl="1"/>
            <a:r>
              <a:rPr lang="fr-FR" sz="2400" dirty="0"/>
              <a:t>Preuve de la résolution d’un challenge</a:t>
            </a:r>
          </a:p>
          <a:p>
            <a:pPr lvl="1"/>
            <a:r>
              <a:rPr lang="fr-FR" sz="2400" dirty="0"/>
              <a:t>Possède une valeur selon la difficulté du challenge</a:t>
            </a:r>
          </a:p>
          <a:p>
            <a:pPr lvl="1"/>
            <a:endParaRPr lang="fr-FR" sz="2400" dirty="0"/>
          </a:p>
        </p:txBody>
      </p:sp>
      <p:pic>
        <p:nvPicPr>
          <p:cNvPr id="1026" name="Picture 2" descr="Résultats de recherche d'images pour « flag ext:png »">
            <a:extLst>
              <a:ext uri="{FF2B5EF4-FFF2-40B4-BE49-F238E27FC236}">
                <a16:creationId xmlns:a16="http://schemas.microsoft.com/office/drawing/2014/main" id="{920B62E1-B29E-FF46-8061-E2FD648C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552" y="4346712"/>
            <a:ext cx="2008847" cy="200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5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C638-C3EC-7942-9EA2-480430CA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de CTF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9870-462F-784E-998B-AE7FA97DA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err="1"/>
              <a:t>Jeopardy</a:t>
            </a:r>
            <a:r>
              <a:rPr lang="fr-FR" sz="2800" dirty="0"/>
              <a:t> (</a:t>
            </a:r>
            <a:r>
              <a:rPr lang="fr-FR" sz="2800" dirty="0" err="1"/>
              <a:t>HackFest</a:t>
            </a:r>
            <a:r>
              <a:rPr lang="fr-FR" sz="2800" dirty="0"/>
              <a:t>)</a:t>
            </a:r>
          </a:p>
          <a:p>
            <a:pPr lvl="1"/>
            <a:r>
              <a:rPr lang="fr-FR" sz="2400" dirty="0"/>
              <a:t>Ensemble de challenges</a:t>
            </a:r>
          </a:p>
          <a:p>
            <a:pPr lvl="1"/>
            <a:r>
              <a:rPr lang="fr-FR" sz="2400" dirty="0"/>
              <a:t>Différentes catégories</a:t>
            </a:r>
          </a:p>
          <a:p>
            <a:pPr lvl="1"/>
            <a:r>
              <a:rPr lang="fr-FR" sz="2400" dirty="0"/>
              <a:t>En ligne / On-site</a:t>
            </a:r>
          </a:p>
          <a:p>
            <a:pPr lvl="1"/>
            <a:endParaRPr lang="fr-FR" sz="2400" dirty="0"/>
          </a:p>
          <a:p>
            <a:r>
              <a:rPr lang="fr-FR" sz="2800" dirty="0"/>
              <a:t>Attaque/Défense (DEFCON)</a:t>
            </a:r>
          </a:p>
          <a:p>
            <a:pPr lvl="1"/>
            <a:r>
              <a:rPr lang="fr-FR" sz="2400" dirty="0"/>
              <a:t>Chacun possède un ensemble de serveurs vulnérables</a:t>
            </a:r>
          </a:p>
          <a:p>
            <a:pPr lvl="1"/>
            <a:r>
              <a:rPr lang="fr-FR" sz="2400" dirty="0"/>
              <a:t>Temps alloué pour l’audit et les correctifs</a:t>
            </a:r>
          </a:p>
          <a:p>
            <a:pPr lvl="1"/>
            <a:r>
              <a:rPr lang="fr-FR" sz="2400" dirty="0"/>
              <a:t>La compétition commence…</a:t>
            </a:r>
          </a:p>
          <a:p>
            <a:pPr lvl="1"/>
            <a:r>
              <a:rPr lang="fr-FR" sz="2400" dirty="0"/>
              <a:t>Généralement on-site (en ligne sur </a:t>
            </a:r>
            <a:r>
              <a:rPr lang="fr-FR" sz="2400" dirty="0">
                <a:hlinkClick r:id="rId2"/>
              </a:rPr>
              <a:t>https://ctf365.com</a:t>
            </a:r>
            <a:r>
              <a:rPr lang="fr-FR" sz="2400" dirty="0"/>
              <a:t> )</a:t>
            </a:r>
          </a:p>
          <a:p>
            <a:pPr lvl="1"/>
            <a:endParaRPr lang="fr-FR" sz="2400" dirty="0"/>
          </a:p>
        </p:txBody>
      </p:sp>
      <p:pic>
        <p:nvPicPr>
          <p:cNvPr id="2050" name="Picture 2" descr="Résultats de recherche d'images pour « ctf ext:png »">
            <a:extLst>
              <a:ext uri="{FF2B5EF4-FFF2-40B4-BE49-F238E27FC236}">
                <a16:creationId xmlns:a16="http://schemas.microsoft.com/office/drawing/2014/main" id="{70ECC0CB-4C38-CA4F-BB5F-CC7C5C3D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62" y="4966606"/>
            <a:ext cx="1379330" cy="137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9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384C-77F5-3043-BA4D-C0F240DF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Catégories de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B0905-D12C-1646-8F5D-D60B66100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Logique</a:t>
            </a:r>
          </a:p>
          <a:p>
            <a:r>
              <a:rPr lang="fr-FR" dirty="0"/>
              <a:t>Web</a:t>
            </a:r>
          </a:p>
          <a:p>
            <a:r>
              <a:rPr lang="fr-FR" dirty="0"/>
              <a:t>Cryptographie</a:t>
            </a:r>
          </a:p>
          <a:p>
            <a:r>
              <a:rPr lang="fr-FR" dirty="0"/>
              <a:t>Reverse engineering (</a:t>
            </a:r>
            <a:r>
              <a:rPr lang="fr-FR" dirty="0" err="1"/>
              <a:t>CrackMe</a:t>
            </a:r>
            <a:r>
              <a:rPr lang="fr-FR" dirty="0"/>
              <a:t>)</a:t>
            </a:r>
          </a:p>
          <a:p>
            <a:r>
              <a:rPr lang="fr-FR" dirty="0"/>
              <a:t>Exploitation</a:t>
            </a:r>
          </a:p>
          <a:p>
            <a:r>
              <a:rPr lang="fr-FR" dirty="0" err="1"/>
              <a:t>Stéganographie</a:t>
            </a:r>
            <a:endParaRPr lang="fr-FR" dirty="0"/>
          </a:p>
          <a:p>
            <a:r>
              <a:rPr lang="fr-FR" dirty="0" err="1"/>
              <a:t>Forensics</a:t>
            </a:r>
            <a:endParaRPr lang="fr-FR" dirty="0"/>
          </a:p>
          <a:p>
            <a:r>
              <a:rPr lang="fr-FR" dirty="0"/>
              <a:t>Dev</a:t>
            </a:r>
          </a:p>
          <a:p>
            <a:r>
              <a:rPr lang="fr-FR" dirty="0"/>
              <a:t>Autres (hardware, etc.)</a:t>
            </a:r>
          </a:p>
        </p:txBody>
      </p:sp>
      <p:pic>
        <p:nvPicPr>
          <p:cNvPr id="4098" name="Picture 2" descr="Résultats de recherche d'images pour « mario ext:png »">
            <a:extLst>
              <a:ext uri="{FF2B5EF4-FFF2-40B4-BE49-F238E27FC236}">
                <a16:creationId xmlns:a16="http://schemas.microsoft.com/office/drawing/2014/main" id="{65FE391A-BEC3-0C4D-AAEC-7B3E8ECA4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188" y="4286250"/>
            <a:ext cx="2090212" cy="20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17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6CFA-FE57-BA4E-B465-5C51D528A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C5AF-BE7E-F946-9A39-9947EE8A2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“</a:t>
            </a:r>
            <a:r>
              <a:rPr lang="fr-FR" i="1" dirty="0" err="1"/>
              <a:t>Knowing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not </a:t>
            </a:r>
            <a:r>
              <a:rPr lang="fr-FR" i="1" dirty="0" err="1"/>
              <a:t>enough</a:t>
            </a:r>
            <a:r>
              <a:rPr lang="fr-FR" i="1" dirty="0"/>
              <a:t>; </a:t>
            </a:r>
            <a:r>
              <a:rPr lang="fr-FR" i="1" dirty="0" err="1"/>
              <a:t>we</a:t>
            </a:r>
            <a:r>
              <a:rPr lang="fr-FR" i="1" dirty="0"/>
              <a:t> must </a:t>
            </a:r>
            <a:r>
              <a:rPr lang="fr-FR" i="1" dirty="0" err="1"/>
              <a:t>apply</a:t>
            </a:r>
            <a:r>
              <a:rPr lang="fr-FR" i="1" dirty="0"/>
              <a:t>. </a:t>
            </a:r>
            <a:r>
              <a:rPr lang="fr-FR" i="1" dirty="0" err="1"/>
              <a:t>Willing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not </a:t>
            </a:r>
            <a:r>
              <a:rPr lang="fr-FR" i="1" dirty="0" err="1"/>
              <a:t>enough</a:t>
            </a:r>
            <a:r>
              <a:rPr lang="fr-FR" i="1" dirty="0"/>
              <a:t>; </a:t>
            </a:r>
            <a:r>
              <a:rPr lang="fr-FR" i="1" dirty="0" err="1"/>
              <a:t>we</a:t>
            </a:r>
            <a:r>
              <a:rPr lang="fr-FR" i="1" dirty="0"/>
              <a:t> must do.</a:t>
            </a:r>
            <a:r>
              <a:rPr lang="fr-FR" dirty="0"/>
              <a:t>” - Johann Wolfgang </a:t>
            </a:r>
            <a:r>
              <a:rPr lang="fr-FR" dirty="0" err="1"/>
              <a:t>von</a:t>
            </a:r>
            <a:r>
              <a:rPr lang="fr-FR" dirty="0"/>
              <a:t> Goethe</a:t>
            </a:r>
          </a:p>
          <a:p>
            <a:endParaRPr lang="fr-FR" dirty="0"/>
          </a:p>
        </p:txBody>
      </p:sp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CF96C0FF-C8E4-2245-B9C3-38B6A5698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91" y="3144212"/>
            <a:ext cx="5770618" cy="244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25E2-D4C6-A34A-92B7-5A95AB89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6517-C48E-064C-8BA9-2CFB4027C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Blog - (</a:t>
            </a:r>
            <a:r>
              <a:rPr lang="fr-FR" dirty="0">
                <a:hlinkClick r:id="rId2"/>
              </a:rPr>
              <a:t>https://axcheron.github.io/trainings/</a:t>
            </a:r>
            <a:r>
              <a:rPr lang="fr-FR" dirty="0"/>
              <a:t>) </a:t>
            </a:r>
          </a:p>
          <a:p>
            <a:pPr lvl="1"/>
            <a:r>
              <a:rPr lang="fr-FR" dirty="0"/>
              <a:t>Modern </a:t>
            </a:r>
            <a:r>
              <a:rPr lang="fr-FR" dirty="0" err="1"/>
              <a:t>Binary</a:t>
            </a:r>
            <a:r>
              <a:rPr lang="fr-FR" dirty="0"/>
              <a:t> Exploitation</a:t>
            </a:r>
          </a:p>
          <a:p>
            <a:pPr lvl="1"/>
            <a:r>
              <a:rPr lang="fr-FR" dirty="0"/>
              <a:t>Malware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Offensive Computer Security</a:t>
            </a:r>
          </a:p>
          <a:p>
            <a:pPr lvl="1"/>
            <a:r>
              <a:rPr lang="fr-FR" dirty="0"/>
              <a:t>Web Security </a:t>
            </a:r>
            <a:r>
              <a:rPr lang="fr-FR" dirty="0" err="1"/>
              <a:t>Academy</a:t>
            </a:r>
            <a:endParaRPr lang="fr-FR" dirty="0"/>
          </a:p>
          <a:p>
            <a:pPr lvl="1"/>
            <a:r>
              <a:rPr lang="fr-FR" dirty="0"/>
              <a:t>etc.</a:t>
            </a:r>
          </a:p>
          <a:p>
            <a:endParaRPr lang="fr-FR" dirty="0"/>
          </a:p>
          <a:p>
            <a:r>
              <a:rPr lang="fr-FR" dirty="0"/>
              <a:t>Lire des « </a:t>
            </a:r>
            <a:r>
              <a:rPr lang="fr-FR" i="1" dirty="0" err="1"/>
              <a:t>writeups</a:t>
            </a:r>
            <a:r>
              <a:rPr lang="fr-FR" dirty="0"/>
              <a:t> »</a:t>
            </a:r>
          </a:p>
          <a:p>
            <a:pPr lvl="1"/>
            <a:r>
              <a:rPr lang="fr-FR" dirty="0">
                <a:hlinkClick r:id="rId3"/>
              </a:rPr>
              <a:t>https://github.com/apsdehal/awesome-ctf/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62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9CC7-4C5D-164F-BFEA-6193E808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Prochaines étapes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6790B-CDDC-7F4A-8035-AB999EA6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un wargame</a:t>
            </a:r>
          </a:p>
          <a:p>
            <a:r>
              <a:rPr lang="fr-FR" dirty="0"/>
              <a:t>Écrire un </a:t>
            </a:r>
            <a:r>
              <a:rPr lang="fr-FR" i="1" dirty="0" err="1"/>
              <a:t>writeup</a:t>
            </a:r>
            <a:endParaRPr lang="fr-FR" i="1" dirty="0"/>
          </a:p>
          <a:p>
            <a:r>
              <a:rPr lang="fr-FR" dirty="0"/>
              <a:t>On rince et on répète</a:t>
            </a:r>
          </a:p>
          <a:p>
            <a:endParaRPr lang="fr-FR" dirty="0"/>
          </a:p>
          <a:p>
            <a:r>
              <a:rPr lang="fr-FR" dirty="0"/>
              <a:t>S’inscrire à un CTF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584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ghtfall design templat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ghtfall design slides.potx" id="{1F21CAEF-9FBE-490C-A0F8-816FBEE90D46}" vid="{85D2A922-5EE5-4375-8B4A-B39999B15898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Nightfall design template</Template>
  <TotalTime>1195</TotalTime>
  <Words>325</Words>
  <Application>Microsoft Macintosh PowerPoint</Application>
  <PresentationFormat>Widescreen</PresentationFormat>
  <Paragraphs>83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Wingdings</vt:lpstr>
      <vt:lpstr>Wingdings 2</vt:lpstr>
      <vt:lpstr>Wingdings 3</vt:lpstr>
      <vt:lpstr>Nightfall design template</vt:lpstr>
      <vt:lpstr>Challenges, Wargames &amp; CTFs</vt:lpstr>
      <vt:lpstr>$ whois</vt:lpstr>
      <vt:lpstr>Wargame vs. CTF</vt:lpstr>
      <vt:lpstr>Capture The Flag</vt:lpstr>
      <vt:lpstr>Types de CTF</vt:lpstr>
      <vt:lpstr>Catégories de challenges</vt:lpstr>
      <vt:lpstr>Pourquoi ?</vt:lpstr>
      <vt:lpstr>Apprentissage</vt:lpstr>
      <vt:lpstr>Prochaines étapes</vt:lpstr>
      <vt:lpstr>DEMO</vt:lpstr>
      <vt:lpstr>Références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Challenges, Wargames &amp; CTFs</dc:title>
  <dc:creator>Alexandre C</dc:creator>
  <cp:lastModifiedBy>Alexandre C</cp:lastModifiedBy>
  <cp:revision>48</cp:revision>
  <dcterms:created xsi:type="dcterms:W3CDTF">2019-10-30T01:07:45Z</dcterms:created>
  <dcterms:modified xsi:type="dcterms:W3CDTF">2019-11-22T01:56:39Z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